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83" r:id="rId4"/>
    <p:sldId id="284" r:id="rId5"/>
    <p:sldId id="286" r:id="rId6"/>
    <p:sldId id="288" r:id="rId7"/>
    <p:sldId id="285" r:id="rId8"/>
    <p:sldId id="258" r:id="rId9"/>
    <p:sldId id="259" r:id="rId10"/>
    <p:sldId id="261" r:id="rId11"/>
    <p:sldId id="262" r:id="rId12"/>
    <p:sldId id="265" r:id="rId13"/>
    <p:sldId id="266" r:id="rId14"/>
    <p:sldId id="260" r:id="rId15"/>
    <p:sldId id="263" r:id="rId16"/>
    <p:sldId id="264" r:id="rId17"/>
    <p:sldId id="267" r:id="rId18"/>
    <p:sldId id="268" r:id="rId19"/>
    <p:sldId id="269" r:id="rId20"/>
    <p:sldId id="271" r:id="rId21"/>
    <p:sldId id="272" r:id="rId22"/>
    <p:sldId id="275" r:id="rId23"/>
    <p:sldId id="273" r:id="rId24"/>
    <p:sldId id="274" r:id="rId25"/>
    <p:sldId id="276" r:id="rId26"/>
    <p:sldId id="270" r:id="rId27"/>
    <p:sldId id="277" r:id="rId28"/>
    <p:sldId id="278" r:id="rId29"/>
    <p:sldId id="279" r:id="rId30"/>
    <p:sldId id="280" r:id="rId31"/>
    <p:sldId id="281" r:id="rId32"/>
    <p:sldId id="282" r:id="rId33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 smtClean="0"/>
              <a:t>Κάντε κλικ για να επεξεργαστείτε τον υπότιτλο του υποδείγματος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D38CE-3C88-4F09-B0FB-645B9B0C1EC5}" type="datetimeFigureOut">
              <a:rPr lang="el-GR" smtClean="0"/>
              <a:pPr/>
              <a:t>19/1/2015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D5002-DE0E-4500-90CD-5F5B2EBA7896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D38CE-3C88-4F09-B0FB-645B9B0C1EC5}" type="datetimeFigureOut">
              <a:rPr lang="el-GR" smtClean="0"/>
              <a:pPr/>
              <a:t>19/1/2015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D5002-DE0E-4500-90CD-5F5B2EBA7896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D38CE-3C88-4F09-B0FB-645B9B0C1EC5}" type="datetimeFigureOut">
              <a:rPr lang="el-GR" smtClean="0"/>
              <a:pPr/>
              <a:t>19/1/2015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D5002-DE0E-4500-90CD-5F5B2EBA7896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D38CE-3C88-4F09-B0FB-645B9B0C1EC5}" type="datetimeFigureOut">
              <a:rPr lang="el-GR" smtClean="0"/>
              <a:pPr/>
              <a:t>19/1/2015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D5002-DE0E-4500-90CD-5F5B2EBA7896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D38CE-3C88-4F09-B0FB-645B9B0C1EC5}" type="datetimeFigureOut">
              <a:rPr lang="el-GR" smtClean="0"/>
              <a:pPr/>
              <a:t>19/1/2015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D5002-DE0E-4500-90CD-5F5B2EBA7896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D38CE-3C88-4F09-B0FB-645B9B0C1EC5}" type="datetimeFigureOut">
              <a:rPr lang="el-GR" smtClean="0"/>
              <a:pPr/>
              <a:t>19/1/2015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D5002-DE0E-4500-90CD-5F5B2EBA7896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D38CE-3C88-4F09-B0FB-645B9B0C1EC5}" type="datetimeFigureOut">
              <a:rPr lang="el-GR" smtClean="0"/>
              <a:pPr/>
              <a:t>19/1/2015</a:t>
            </a:fld>
            <a:endParaRPr lang="el-GR"/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D5002-DE0E-4500-90CD-5F5B2EBA7896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D38CE-3C88-4F09-B0FB-645B9B0C1EC5}" type="datetimeFigureOut">
              <a:rPr lang="el-GR" smtClean="0"/>
              <a:pPr/>
              <a:t>19/1/2015</a:t>
            </a:fld>
            <a:endParaRPr lang="el-GR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D5002-DE0E-4500-90CD-5F5B2EBA7896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D38CE-3C88-4F09-B0FB-645B9B0C1EC5}" type="datetimeFigureOut">
              <a:rPr lang="el-GR" smtClean="0"/>
              <a:pPr/>
              <a:t>19/1/2015</a:t>
            </a:fld>
            <a:endParaRPr lang="el-GR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D5002-DE0E-4500-90CD-5F5B2EBA7896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D38CE-3C88-4F09-B0FB-645B9B0C1EC5}" type="datetimeFigureOut">
              <a:rPr lang="el-GR" smtClean="0"/>
              <a:pPr/>
              <a:t>19/1/2015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D5002-DE0E-4500-90CD-5F5B2EBA7896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D38CE-3C88-4F09-B0FB-645B9B0C1EC5}" type="datetimeFigureOut">
              <a:rPr lang="el-GR" smtClean="0"/>
              <a:pPr/>
              <a:t>19/1/2015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D5002-DE0E-4500-90CD-5F5B2EBA7896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τίτλου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3D38CE-3C88-4F09-B0FB-645B9B0C1EC5}" type="datetimeFigureOut">
              <a:rPr lang="el-GR" smtClean="0"/>
              <a:pPr/>
              <a:t>19/1/2015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AD5002-DE0E-4500-90CD-5F5B2EBA7896}" type="slidenum">
              <a:rPr lang="el-GR" smtClean="0"/>
              <a:pPr/>
              <a:t>‹#›</a:t>
            </a:fld>
            <a:endParaRPr lang="el-G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l-GR" dirty="0" smtClean="0"/>
              <a:t>Εμβιομηχανική και Βιοϊατρική Τεχνολογία	</a:t>
            </a:r>
            <a:endParaRPr lang="el-GR" dirty="0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4000" dirty="0" smtClean="0"/>
              <a:t>Modeling MAPKinases</a:t>
            </a:r>
            <a:endParaRPr lang="el-GR" sz="4000" dirty="0" smtClean="0"/>
          </a:p>
          <a:p>
            <a:endParaRPr lang="el-GR" dirty="0"/>
          </a:p>
          <a:p>
            <a:r>
              <a:rPr lang="el-GR" dirty="0" smtClean="0"/>
              <a:t>Μαυράκης Ευάγγελος</a:t>
            </a:r>
            <a:endParaRPr lang="el-GR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el-GR" dirty="0" smtClean="0"/>
              <a:t>Σύγκλιση </a:t>
            </a:r>
            <a:r>
              <a:rPr lang="en-US" dirty="0"/>
              <a:t>x = [5.6201, 4.3950</a:t>
            </a:r>
            <a:r>
              <a:rPr lang="en-US" dirty="0" smtClean="0"/>
              <a:t>]</a:t>
            </a:r>
            <a:endParaRPr lang="el-GR" dirty="0"/>
          </a:p>
        </p:txBody>
      </p:sp>
      <p:pic>
        <p:nvPicPr>
          <p:cNvPr id="4" name="3 - Θέση περιεχομένου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124744"/>
            <a:ext cx="7992888" cy="5733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Λύση</a:t>
            </a:r>
            <a:endParaRPr lang="el-GR" dirty="0"/>
          </a:p>
        </p:txBody>
      </p:sp>
      <p:pic>
        <p:nvPicPr>
          <p:cNvPr id="4" name="3 - Θέση περιεχομένου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529408"/>
            <a:ext cx="8532440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Σύγκλιση </a:t>
            </a:r>
            <a:r>
              <a:rPr lang="en-US" dirty="0" smtClean="0"/>
              <a:t>x </a:t>
            </a:r>
            <a:r>
              <a:rPr lang="en-US" dirty="0"/>
              <a:t>= [56.0742, 43.4277]</a:t>
            </a:r>
            <a:r>
              <a:rPr lang="el-GR" dirty="0" smtClean="0"/>
              <a:t> </a:t>
            </a:r>
            <a:endParaRPr lang="el-GR" dirty="0"/>
          </a:p>
        </p:txBody>
      </p:sp>
      <p:pic>
        <p:nvPicPr>
          <p:cNvPr id="4" name="3 - Θέση περιεχομένου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268760"/>
            <a:ext cx="8280920" cy="5589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Λύση</a:t>
            </a:r>
            <a:endParaRPr lang="el-GR" dirty="0"/>
          </a:p>
        </p:txBody>
      </p:sp>
      <p:pic>
        <p:nvPicPr>
          <p:cNvPr id="4" name="3 - Θέση περιεχομένου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196752"/>
            <a:ext cx="8496944" cy="5661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DMSO SQP</a:t>
            </a:r>
            <a:endParaRPr lang="el-GR" dirty="0"/>
          </a:p>
        </p:txBody>
      </p:sp>
      <p:pic>
        <p:nvPicPr>
          <p:cNvPr id="4" name="3 - Θέση περιεχομένου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412776"/>
            <a:ext cx="8496944" cy="5445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Σύγκλιση </a:t>
            </a:r>
            <a:r>
              <a:rPr lang="en-US" dirty="0" smtClean="0"/>
              <a:t>x = [5.6201, 4.3950]</a:t>
            </a:r>
            <a:endParaRPr lang="el-GR" dirty="0"/>
          </a:p>
        </p:txBody>
      </p:sp>
      <p:pic>
        <p:nvPicPr>
          <p:cNvPr id="4" name="3 - Θέση περιεχομένου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556792"/>
            <a:ext cx="8568952" cy="5301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Λύση</a:t>
            </a:r>
            <a:endParaRPr lang="el-GR" dirty="0"/>
          </a:p>
        </p:txBody>
      </p:sp>
      <p:pic>
        <p:nvPicPr>
          <p:cNvPr id="4" name="3 - Θέση περιεχομένου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268760"/>
            <a:ext cx="8496944" cy="5589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Σύγκλιση </a:t>
            </a:r>
            <a:r>
              <a:rPr lang="en-US" dirty="0" smtClean="0"/>
              <a:t>x = [56.0742, 43.4277]</a:t>
            </a:r>
            <a:r>
              <a:rPr lang="el-GR" dirty="0" smtClean="0"/>
              <a:t> </a:t>
            </a:r>
            <a:endParaRPr lang="el-GR" dirty="0"/>
          </a:p>
        </p:txBody>
      </p:sp>
      <p:pic>
        <p:nvPicPr>
          <p:cNvPr id="4" name="3 - Θέση περιεχομένου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412776"/>
            <a:ext cx="8712968" cy="5445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Λύση</a:t>
            </a:r>
            <a:endParaRPr lang="el-GR" dirty="0"/>
          </a:p>
        </p:txBody>
      </p:sp>
      <p:pic>
        <p:nvPicPr>
          <p:cNvPr id="4" name="3 - Θέση περιεχομένου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268760"/>
            <a:ext cx="8712968" cy="5589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ΜΕΚ ΙΡ</a:t>
            </a:r>
            <a:endParaRPr lang="el-GR" dirty="0"/>
          </a:p>
        </p:txBody>
      </p:sp>
      <p:pic>
        <p:nvPicPr>
          <p:cNvPr id="4" name="3 - Θέση περιεχομένου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268760"/>
            <a:ext cx="8496944" cy="5589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el-GR" dirty="0" smtClean="0"/>
              <a:t>Συστημική Βιολογία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251520" y="1124744"/>
            <a:ext cx="8712968" cy="5001419"/>
          </a:xfrm>
        </p:spPr>
        <p:txBody>
          <a:bodyPr>
            <a:normAutofit/>
          </a:bodyPr>
          <a:lstStyle/>
          <a:p>
            <a:r>
              <a:rPr lang="el-GR" dirty="0" smtClean="0"/>
              <a:t>Μελετάμε τις βιολογικές διεργασίες στο κύτταρο με συστημική προσέγγιση </a:t>
            </a:r>
          </a:p>
          <a:p>
            <a:r>
              <a:rPr lang="el-GR" dirty="0" smtClean="0"/>
              <a:t> Οι κυτταρικές διεργασίες είναι αρκετά πολύπλοκές, ειδικά η μετάδοση σημάτων μέσω πρωτεϊνών, γι’ αυτό χρησιμοποιούμε εργαλεία συστημικής ανάλυσης, π.χ. διαφορικές εξισώσεις</a:t>
            </a:r>
          </a:p>
          <a:p>
            <a:r>
              <a:rPr lang="el-GR" dirty="0" smtClean="0"/>
              <a:t>Στόχος είναι η χαρτογράφηση όλων των σημάτων και των πρωτεϊνών μέσα στο κύτταρο και η ποιοτική και ποσοτική μοντελοποίηση</a:t>
            </a:r>
            <a:endParaRPr lang="el-GR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Σύγκλιση </a:t>
            </a:r>
            <a:r>
              <a:rPr lang="en-US" dirty="0" smtClean="0"/>
              <a:t>x</a:t>
            </a:r>
            <a:r>
              <a:rPr lang="el-GR" dirty="0" smtClean="0"/>
              <a:t> </a:t>
            </a:r>
            <a:r>
              <a:rPr lang="el-GR" dirty="0"/>
              <a:t>= [227.3376, 6.0791</a:t>
            </a:r>
            <a:r>
              <a:rPr lang="el-GR" dirty="0" smtClean="0"/>
              <a:t>]</a:t>
            </a:r>
            <a:endParaRPr lang="el-GR" dirty="0"/>
          </a:p>
        </p:txBody>
      </p:sp>
      <p:pic>
        <p:nvPicPr>
          <p:cNvPr id="4" name="3 - Θέση περιεχομένου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268760"/>
            <a:ext cx="8784976" cy="5589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Λύση</a:t>
            </a:r>
            <a:endParaRPr lang="el-GR" dirty="0"/>
          </a:p>
        </p:txBody>
      </p:sp>
      <p:pic>
        <p:nvPicPr>
          <p:cNvPr id="4" name="3 - Θέση περιεχομένου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484784"/>
            <a:ext cx="8424936" cy="5373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Λύση </a:t>
            </a:r>
            <a:r>
              <a:rPr lang="en-US" dirty="0" smtClean="0"/>
              <a:t>ERK12*10</a:t>
            </a:r>
            <a:endParaRPr lang="el-GR" dirty="0"/>
          </a:p>
        </p:txBody>
      </p:sp>
      <p:pic>
        <p:nvPicPr>
          <p:cNvPr id="4" name="3 - Θέση περιεχομένου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268760"/>
            <a:ext cx="8352928" cy="5589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Σύγκλιση </a:t>
            </a:r>
            <a:r>
              <a:rPr lang="en-US" dirty="0" smtClean="0"/>
              <a:t>x = </a:t>
            </a:r>
            <a:r>
              <a:rPr lang="en-US" dirty="0"/>
              <a:t>[9.0935, 0.2432]</a:t>
            </a:r>
            <a:endParaRPr lang="el-GR" dirty="0"/>
          </a:p>
        </p:txBody>
      </p:sp>
      <p:pic>
        <p:nvPicPr>
          <p:cNvPr id="4" name="3 - Θέση περιεχομένου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484784"/>
            <a:ext cx="8568952" cy="5373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Λύση</a:t>
            </a:r>
            <a:endParaRPr lang="el-GR" dirty="0"/>
          </a:p>
        </p:txBody>
      </p:sp>
      <p:pic>
        <p:nvPicPr>
          <p:cNvPr id="4" name="3 - Θέση περιεχομένου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340768"/>
            <a:ext cx="8568952" cy="5517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Λύση </a:t>
            </a:r>
            <a:r>
              <a:rPr lang="en-US" dirty="0" smtClean="0"/>
              <a:t>ERK*10</a:t>
            </a:r>
            <a:endParaRPr lang="el-GR" dirty="0"/>
          </a:p>
        </p:txBody>
      </p:sp>
      <p:pic>
        <p:nvPicPr>
          <p:cNvPr id="4" name="3 - Θέση περιεχομένου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340768"/>
            <a:ext cx="8568952" cy="5517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ΜΕΚ </a:t>
            </a:r>
            <a:r>
              <a:rPr lang="en-US" dirty="0" smtClean="0"/>
              <a:t>SQP</a:t>
            </a:r>
            <a:endParaRPr lang="el-GR" dirty="0"/>
          </a:p>
        </p:txBody>
      </p:sp>
      <p:pic>
        <p:nvPicPr>
          <p:cNvPr id="4" name="3 - Θέση περιεχομένου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412776"/>
            <a:ext cx="8352928" cy="5445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Σύγκλιση </a:t>
            </a:r>
            <a:r>
              <a:rPr lang="en-US" dirty="0" smtClean="0"/>
              <a:t>x</a:t>
            </a:r>
            <a:r>
              <a:rPr lang="el-GR" dirty="0" smtClean="0"/>
              <a:t> </a:t>
            </a:r>
            <a:r>
              <a:rPr lang="el-GR" dirty="0"/>
              <a:t>= [227.3376, 6.0791]</a:t>
            </a:r>
          </a:p>
        </p:txBody>
      </p:sp>
      <p:pic>
        <p:nvPicPr>
          <p:cNvPr id="4" name="3 - Θέση περιεχομένου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340768"/>
            <a:ext cx="8352928" cy="5517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Λύση</a:t>
            </a:r>
            <a:endParaRPr lang="el-GR" dirty="0"/>
          </a:p>
        </p:txBody>
      </p:sp>
      <p:pic>
        <p:nvPicPr>
          <p:cNvPr id="4" name="3 - Θέση περιεχομένου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700808"/>
            <a:ext cx="8424936" cy="5157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Λύση </a:t>
            </a:r>
            <a:r>
              <a:rPr lang="en-US" dirty="0" smtClean="0"/>
              <a:t>ERK12*10</a:t>
            </a:r>
            <a:endParaRPr lang="el-GR" dirty="0"/>
          </a:p>
        </p:txBody>
      </p:sp>
      <p:pic>
        <p:nvPicPr>
          <p:cNvPr id="4" name="3 - Θέση περιεχομένου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556792"/>
            <a:ext cx="8280920" cy="5301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en-US" dirty="0" smtClean="0"/>
              <a:t>Cell Signaling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179512" y="1268760"/>
            <a:ext cx="8507288" cy="5256584"/>
          </a:xfrm>
        </p:spPr>
        <p:txBody>
          <a:bodyPr/>
          <a:lstStyle/>
          <a:p>
            <a:r>
              <a:rPr lang="el-GR" dirty="0" smtClean="0"/>
              <a:t>Η θεμελιώδης διαδικασία στο κύτταρο κατά την οποία σήματα μεταδίδονται τόσο μέσα στο κύτταρο, όσο και έξω από αυτό</a:t>
            </a:r>
          </a:p>
          <a:p>
            <a:r>
              <a:rPr lang="el-GR" dirty="0" smtClean="0"/>
              <a:t>Σημαντικός παράγοντας της ύπαρξης του κυττάρου, και άρα όλης της ζωής, είναι η ικανότητα του κυττάρου να αλληλεπιδρά με το περιβάλλον, να επεξεργάζεται τα ερεθίσματα και να αποκρίνεται αναλόγως</a:t>
            </a:r>
            <a:endParaRPr lang="el-GR" dirty="0" smtClean="0"/>
          </a:p>
          <a:p>
            <a:r>
              <a:rPr lang="el-GR" dirty="0" smtClean="0"/>
              <a:t>Τα σήματα αυτά είναι κατά κύριο λόγο πρωτεϊνικής φύσης </a:t>
            </a:r>
            <a:endParaRPr lang="el-GR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Σύγκλιση </a:t>
            </a:r>
            <a:r>
              <a:rPr lang="en-US" dirty="0"/>
              <a:t>x = [9.0935, 0.2432]</a:t>
            </a:r>
            <a:endParaRPr lang="el-GR" dirty="0"/>
          </a:p>
        </p:txBody>
      </p:sp>
      <p:pic>
        <p:nvPicPr>
          <p:cNvPr id="4" name="3 - Θέση περιεχομένου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268760"/>
            <a:ext cx="8280920" cy="5589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Λύση</a:t>
            </a:r>
            <a:endParaRPr lang="el-GR" dirty="0"/>
          </a:p>
        </p:txBody>
      </p:sp>
      <p:pic>
        <p:nvPicPr>
          <p:cNvPr id="4" name="3 - Θέση περιεχομένου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628800"/>
            <a:ext cx="8496944" cy="52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Λύση </a:t>
            </a:r>
            <a:r>
              <a:rPr lang="en-US" dirty="0" smtClean="0"/>
              <a:t>ERK12*10</a:t>
            </a:r>
            <a:endParaRPr lang="el-GR" dirty="0"/>
          </a:p>
        </p:txBody>
      </p:sp>
      <p:pic>
        <p:nvPicPr>
          <p:cNvPr id="4" name="3 - Θέση περιεχομένου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628800"/>
            <a:ext cx="8424936" cy="52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/>
          </a:bodyPr>
          <a:lstStyle/>
          <a:p>
            <a:r>
              <a:rPr lang="en-US" dirty="0" smtClean="0"/>
              <a:t>Mitogen Activated Protein Kinases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251520" y="1268760"/>
            <a:ext cx="8435280" cy="5328592"/>
          </a:xfrm>
        </p:spPr>
        <p:txBody>
          <a:bodyPr/>
          <a:lstStyle/>
          <a:p>
            <a:r>
              <a:rPr lang="el-GR" dirty="0" smtClean="0"/>
              <a:t>Οι </a:t>
            </a:r>
            <a:r>
              <a:rPr lang="en-US" dirty="0" smtClean="0"/>
              <a:t>MAPKs </a:t>
            </a:r>
            <a:r>
              <a:rPr lang="el-GR" dirty="0" smtClean="0"/>
              <a:t>έχουν ένα </a:t>
            </a:r>
            <a:r>
              <a:rPr lang="el-GR" dirty="0" smtClean="0"/>
              <a:t>ε</a:t>
            </a:r>
            <a:r>
              <a:rPr lang="el-GR" dirty="0" smtClean="0"/>
              <a:t>υρύ φάσμα παρουσίας σε πολλές διεργασίες του κυττάρου όπως στον πολλαπλασιασμό, την μίτωση, την απόπτωση και την διαφοροποίηση</a:t>
            </a:r>
          </a:p>
          <a:p>
            <a:r>
              <a:rPr lang="el-GR" dirty="0" smtClean="0"/>
              <a:t>Χωρίζονται σε ΜΑΡ3Κ, ΜΑΡ2Κ και ΜΑΡΚ</a:t>
            </a:r>
          </a:p>
          <a:p>
            <a:r>
              <a:rPr lang="el-GR" dirty="0" smtClean="0"/>
              <a:t>Το σήμα μεταφέρεται από τις ΜΑΡ3Κ στις ΜΑΡ2Κ και μετά στις ΜΑΡΚ</a:t>
            </a:r>
          </a:p>
          <a:p>
            <a:r>
              <a:rPr lang="el-GR" dirty="0" smtClean="0"/>
              <a:t>Στην εργασία παρουσιάζεται η σχέση που έχει μια ΜΑΡ2Κ (ΜΕΚ1) με μια ΜΑΡΚ (Ε</a:t>
            </a:r>
            <a:r>
              <a:rPr lang="en-US" dirty="0" smtClean="0"/>
              <a:t>R</a:t>
            </a:r>
            <a:r>
              <a:rPr lang="el-GR" dirty="0" smtClean="0"/>
              <a:t>Κ12)</a:t>
            </a:r>
          </a:p>
          <a:p>
            <a:endParaRPr lang="el-GR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el-GR" dirty="0" smtClean="0"/>
              <a:t>Περιγραφή Διαδικασίας Ι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251520" y="1124744"/>
            <a:ext cx="8712968" cy="5472608"/>
          </a:xfrm>
        </p:spPr>
        <p:txBody>
          <a:bodyPr>
            <a:normAutofit fontScale="92500"/>
          </a:bodyPr>
          <a:lstStyle/>
          <a:p>
            <a:r>
              <a:rPr lang="el-GR" dirty="0" smtClean="0"/>
              <a:t>Η διαφορική εξίσωση που περιγράφει την συγκέντρωση της </a:t>
            </a:r>
            <a:r>
              <a:rPr lang="en-US" dirty="0" smtClean="0"/>
              <a:t>ERK12 </a:t>
            </a:r>
            <a:r>
              <a:rPr lang="el-GR" dirty="0" smtClean="0"/>
              <a:t>σε σχέση με την ΜΕΚ1 είναι:</a:t>
            </a:r>
          </a:p>
          <a:p>
            <a:r>
              <a:rPr lang="en-US" dirty="0" smtClean="0"/>
              <a:t>dCERK12/</a:t>
            </a:r>
            <a:r>
              <a:rPr lang="en-US" dirty="0" err="1" smtClean="0"/>
              <a:t>dt</a:t>
            </a:r>
            <a:r>
              <a:rPr lang="en-US" dirty="0" smtClean="0"/>
              <a:t> = C1*MEK1 – C2*ERK12</a:t>
            </a:r>
          </a:p>
          <a:p>
            <a:r>
              <a:rPr lang="el-GR" dirty="0" smtClean="0"/>
              <a:t>Έχουν γίνει πειράματα με την συγκέντρωση των δύο πρωτεϊνών σε συνάρτηση με τον χρόνο υπό την επίδραση διάφορων φαρμάκων (</a:t>
            </a:r>
            <a:r>
              <a:rPr lang="en-US" dirty="0" smtClean="0"/>
              <a:t>inhibitors</a:t>
            </a:r>
            <a:r>
              <a:rPr lang="el-GR" dirty="0" smtClean="0"/>
              <a:t>) σε περιβάλλον διάφορων κυτοσίνων </a:t>
            </a:r>
          </a:p>
          <a:p>
            <a:r>
              <a:rPr lang="el-GR" dirty="0" smtClean="0"/>
              <a:t>Τα πειράματα έχουν γίνει σε υπατοκύτταρα και μελετάμε την ανάπτυξη καρκίνου άρα επιλέγουμε τις κυτοσίνες που έχουν τον </a:t>
            </a:r>
            <a:r>
              <a:rPr lang="en-US" dirty="0" smtClean="0"/>
              <a:t>epidermal growth factor</a:t>
            </a:r>
          </a:p>
          <a:p>
            <a:endParaRPr lang="el-GR" dirty="0" smtClean="0"/>
          </a:p>
          <a:p>
            <a:endParaRPr lang="el-GR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el-GR" dirty="0" smtClean="0"/>
              <a:t>Περιγραφή Διαδικασίας ΙΙ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179512" y="1052736"/>
            <a:ext cx="8640960" cy="5616624"/>
          </a:xfrm>
        </p:spPr>
        <p:txBody>
          <a:bodyPr>
            <a:normAutofit lnSpcReduction="10000"/>
          </a:bodyPr>
          <a:lstStyle/>
          <a:p>
            <a:r>
              <a:rPr lang="el-GR" dirty="0" smtClean="0"/>
              <a:t>Σκοπός είναι η εύρεση των συντελεστών της διαφορικής εξίσωσης ώστε η προσομοιωμένη χρονοσειρά της </a:t>
            </a:r>
            <a:r>
              <a:rPr lang="en-US" dirty="0" smtClean="0"/>
              <a:t>ERK12 </a:t>
            </a:r>
            <a:r>
              <a:rPr lang="el-GR" dirty="0" smtClean="0"/>
              <a:t>να πλησιάζει στην πειραματική χρονοσειρά. </a:t>
            </a:r>
          </a:p>
          <a:p>
            <a:r>
              <a:rPr lang="el-GR" dirty="0" smtClean="0"/>
              <a:t>Αυτό γίνεται με μεθόδους αιτιοκρατικής βελτιστοποίησης, με τους αλγορίθμους </a:t>
            </a:r>
            <a:r>
              <a:rPr lang="en-US" dirty="0" smtClean="0"/>
              <a:t>Interior Point </a:t>
            </a:r>
            <a:r>
              <a:rPr lang="el-GR" dirty="0" smtClean="0"/>
              <a:t>και </a:t>
            </a:r>
            <a:r>
              <a:rPr lang="en-US" dirty="0" smtClean="0"/>
              <a:t>Sequential Quadratic Programming</a:t>
            </a:r>
          </a:p>
          <a:p>
            <a:r>
              <a:rPr lang="en-US" dirty="0" smtClean="0"/>
              <a:t>H </a:t>
            </a:r>
            <a:r>
              <a:rPr lang="el-GR" dirty="0" smtClean="0"/>
              <a:t>αντικειμενική συνάρτηση της βελτιστοποίησης είναι το άθροισμα των απολύτων τιμών των διαφορών της υπολογιστικής λύσης από την πειραματική και στις πέντε κυτοσίνες </a:t>
            </a:r>
            <a:endParaRPr lang="el-GR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pic>
        <p:nvPicPr>
          <p:cNvPr id="4" name="3 - Θέση περιεχομένου" descr="experiment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669360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Παρουσίαση αποτελεσμάτων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r>
              <a:rPr lang="el-GR" dirty="0" smtClean="0"/>
              <a:t>Για δύο </a:t>
            </a:r>
            <a:r>
              <a:rPr lang="en-US" dirty="0" smtClean="0"/>
              <a:t>inhibitors DMSO </a:t>
            </a:r>
            <a:r>
              <a:rPr lang="el-GR" dirty="0" smtClean="0"/>
              <a:t>και </a:t>
            </a:r>
            <a:r>
              <a:rPr lang="en-US" dirty="0" smtClean="0"/>
              <a:t>MEK</a:t>
            </a:r>
            <a:r>
              <a:rPr lang="el-GR" dirty="0" smtClean="0"/>
              <a:t> γιατί και για τους έξη δεν υπάρχει χρόνος.</a:t>
            </a:r>
          </a:p>
          <a:p>
            <a:r>
              <a:rPr lang="el-GR" dirty="0" smtClean="0"/>
              <a:t>Διάγραμμα συνάρτησης με αρχικές συνθήκες, διάγραμμα σύγκλισης και λύση της χειρότερης και της καλύτερης λύσης.</a:t>
            </a:r>
            <a:endParaRPr lang="en-US" dirty="0" smtClean="0"/>
          </a:p>
          <a:p>
            <a:r>
              <a:rPr lang="el-GR" dirty="0" smtClean="0"/>
              <a:t>Στα διαγράμματα των λύσεων που δεν φαίνεται καλά η λύση επειδή είναι σε μικρά νούμερα υπάρχει δεύτερο διάγραμμα με τις καμπύλες του </a:t>
            </a:r>
            <a:r>
              <a:rPr lang="en-US" dirty="0" smtClean="0"/>
              <a:t>ERK12 </a:t>
            </a:r>
            <a:r>
              <a:rPr lang="el-GR" dirty="0" smtClean="0"/>
              <a:t>πολλαπλασιασμένες για να φαίνονται καλύτερα.</a:t>
            </a:r>
          </a:p>
          <a:p>
            <a:endParaRPr lang="el-GR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DMSO IP</a:t>
            </a:r>
            <a:endParaRPr lang="el-GR" dirty="0"/>
          </a:p>
        </p:txBody>
      </p:sp>
      <p:pic>
        <p:nvPicPr>
          <p:cNvPr id="5" name="4 - Θέση περιεχομένου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484785"/>
            <a:ext cx="7776864" cy="5373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</TotalTime>
  <Words>480</Words>
  <Application>Microsoft Office PowerPoint</Application>
  <PresentationFormat>Προβολή στην οθόνη (4:3)</PresentationFormat>
  <Paragraphs>54</Paragraphs>
  <Slides>32</Slides>
  <Notes>0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32</vt:i4>
      </vt:variant>
    </vt:vector>
  </HeadingPairs>
  <TitlesOfParts>
    <vt:vector size="33" baseType="lpstr">
      <vt:lpstr>Θέμα του Office</vt:lpstr>
      <vt:lpstr>Εμβιομηχανική και Βιοϊατρική Τεχνολογία </vt:lpstr>
      <vt:lpstr>Συστημική Βιολογία</vt:lpstr>
      <vt:lpstr>Cell Signaling</vt:lpstr>
      <vt:lpstr>Mitogen Activated Protein Kinases</vt:lpstr>
      <vt:lpstr>Περιγραφή Διαδικασίας Ι</vt:lpstr>
      <vt:lpstr>Περιγραφή Διαδικασίας ΙΙ</vt:lpstr>
      <vt:lpstr>Διαφάνεια 7</vt:lpstr>
      <vt:lpstr>Παρουσίαση αποτελεσμάτων</vt:lpstr>
      <vt:lpstr>DMSO IP</vt:lpstr>
      <vt:lpstr>Σύγκλιση x = [5.6201, 4.3950]</vt:lpstr>
      <vt:lpstr>Λύση</vt:lpstr>
      <vt:lpstr>Σύγκλιση x = [56.0742, 43.4277] </vt:lpstr>
      <vt:lpstr>Λύση</vt:lpstr>
      <vt:lpstr>DMSO SQP</vt:lpstr>
      <vt:lpstr>Σύγκλιση x = [5.6201, 4.3950]</vt:lpstr>
      <vt:lpstr>Λύση</vt:lpstr>
      <vt:lpstr>Σύγκλιση x = [56.0742, 43.4277] </vt:lpstr>
      <vt:lpstr>Λύση</vt:lpstr>
      <vt:lpstr>ΜΕΚ ΙΡ</vt:lpstr>
      <vt:lpstr>Σύγκλιση x = [227.3376, 6.0791]</vt:lpstr>
      <vt:lpstr>Λύση</vt:lpstr>
      <vt:lpstr>Λύση ERK12*10</vt:lpstr>
      <vt:lpstr>Σύγκλιση x = [9.0935, 0.2432]</vt:lpstr>
      <vt:lpstr>Λύση</vt:lpstr>
      <vt:lpstr>Λύση ERK*10</vt:lpstr>
      <vt:lpstr>ΜΕΚ SQP</vt:lpstr>
      <vt:lpstr>Σύγκλιση x = [227.3376, 6.0791]</vt:lpstr>
      <vt:lpstr>Λύση</vt:lpstr>
      <vt:lpstr>Λύση ERK12*10</vt:lpstr>
      <vt:lpstr>Σύγκλιση x = [9.0935, 0.2432]</vt:lpstr>
      <vt:lpstr>Λύση</vt:lpstr>
      <vt:lpstr>Λύση ERK12*10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Εμβιομηχανική και Βιοϊατρική Τεχνολογία</dc:title>
  <dc:creator>Ευάγγελος-Αιμιλία</dc:creator>
  <cp:lastModifiedBy>Ευάγγελος-Αιμιλία</cp:lastModifiedBy>
  <cp:revision>23</cp:revision>
  <dcterms:created xsi:type="dcterms:W3CDTF">2015-01-04T09:58:40Z</dcterms:created>
  <dcterms:modified xsi:type="dcterms:W3CDTF">2015-01-19T21:49:03Z</dcterms:modified>
</cp:coreProperties>
</file>